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83" r:id="rId3"/>
    <p:sldId id="267" r:id="rId4"/>
    <p:sldId id="293" r:id="rId5"/>
    <p:sldId id="291" r:id="rId6"/>
    <p:sldId id="292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73C"/>
    <a:srgbClr val="CD8B2A"/>
    <a:srgbClr val="DDA83A"/>
    <a:srgbClr val="005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93428-147E-640D-E2DD-AA99B7B1E6BD}" v="187" dt="2024-03-26T10:36:36.319"/>
    <p1510:client id="{5770C06D-EA62-7009-AE26-CBB676134FC3}" v="78" dt="2024-03-26T11:43:00.641"/>
    <p1510:client id="{6B611407-FB4E-41B4-9868-E4FBE00F5227}" v="1081" dt="2024-03-25T23:22:19.772"/>
    <p1510:client id="{7CDD29C4-2207-46F1-BB28-6F21125756BA}" v="3" dt="2024-03-25T17:53:48.386"/>
    <p1510:client id="{8760EB5F-9C45-4AEA-A76C-F27DEC6D2FB2}" v="349" dt="2024-03-25T23:08:44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9"/>
  </p:normalViewPr>
  <p:slideViewPr>
    <p:cSldViewPr snapToGrid="0">
      <p:cViewPr varScale="1">
        <p:scale>
          <a:sx n="121" d="100"/>
          <a:sy n="121" d="100"/>
        </p:scale>
        <p:origin x="440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F5D41-7C73-43AB-B7D3-0ECBCEB7446D}" type="datetimeFigureOut">
              <a:rPr lang="en-IE" smtClean="0"/>
              <a:t>26/03/2024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549B6-F27A-4041-B514-FB52FE3473C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167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03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DB2-3682-C896-25B0-5E47C62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7F84B-B028-BC64-E207-1C92A8B9F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E439F-EC7F-A8C2-EE1E-D37775552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B8B-AC9C-725D-B99C-2C6FC0FEA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229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067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DB2-3682-C896-25B0-5E47C62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7F84B-B028-BC64-E207-1C92A8B9F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E439F-EC7F-A8C2-EE1E-D37775552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B8B-AC9C-725D-B99C-2C6FC0FEA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07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DB2-3682-C896-25B0-5E47C62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7F84B-B028-BC64-E207-1C92A8B9F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E439F-EC7F-A8C2-EE1E-D37775552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B8B-AC9C-725D-B99C-2C6FC0FEA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8544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DB2-3682-C896-25B0-5E47C62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7F84B-B028-BC64-E207-1C92A8B9F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E439F-EC7F-A8C2-EE1E-D37775552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B8B-AC9C-725D-B99C-2C6FC0FEA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486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ADB2-3682-C896-25B0-5E47C62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7F84B-B028-BC64-E207-1C92A8B9F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DE439F-EC7F-A8C2-EE1E-D37775552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Cian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94B8B-AC9C-725D-B99C-2C6FC0FEA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488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49B6-F27A-4041-B514-FB52FE3473C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081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9896-3CE6-11C8-5719-7E0305F7F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25293-B583-12CB-3644-2A225EAE3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A44E7-8ECB-D201-8607-EF35E0DC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53D3D-ABA8-9F84-9319-F08A3D1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F5EE5-2165-8A5C-11F4-57F82D67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1665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AF3C-175C-1974-0314-70E23A29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74961-DDB8-2083-1425-D89B6EABC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5855F-23F5-6C36-7A4E-FF7DB1646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2C878-0F9E-8C97-3B48-87C2EAB0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590C0-0D31-0022-C7E0-F2536951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96421-A5CE-3F9F-AEFB-112237CD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535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136D-9423-2AC8-AC9C-2F594E79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99925-0C65-DFAD-6DE0-99BC5E44A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9D762-716B-46DF-79A0-FDDC7D1A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98D83-A6E1-F474-EC43-731DC6CE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D6D07-AC42-D288-A4EA-65AC527E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7095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926D9-272B-D981-866F-C371F8833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E90F1-6A53-DB05-5DEF-1B1EB57C1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55896-4AEE-6D68-33E3-84CC92BC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E401B-0055-78A7-EE5E-FD574946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EFE0-CD00-E29D-323E-AF6141FB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998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A0BA-C7EB-3BDB-7B10-8C9497A0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1B46-4DC0-3D03-8CBC-05331AB8D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B5AB1-F477-BA64-E7D2-F4C30F5A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B57D-9BA3-13C8-F70B-FF457A77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9BD0B-A660-B749-1204-665D6D0D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79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A4F-F5EF-7938-B858-02B60B90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C6C61-BBE2-E9A4-00D6-0D336F65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4D20-80A1-EC4B-D1A4-7DC36A97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1B79-442E-9E15-22C3-FC02B285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D758A-58FB-27A3-4EB0-7BB9BF8B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345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C64A-39B0-A462-C21C-9ACEC0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B926-D142-B514-6A4E-DCFFA40C7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B9D4-BDCF-E6B1-B428-A014AB94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C2CB6-76A2-070A-341F-042B9984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E63-5784-1CC3-FDD8-DAB6D952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4A75B-D118-90E7-3106-9DA995AA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598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E179-3869-8157-31FF-D14461F2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BD876-0FAE-3EDF-0D8E-9583CEBFE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00AE6-8A99-2740-80D5-9027E4FB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0EC06-470C-CAE4-7579-D51C9D999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51154-65F7-4B4F-DD16-2B575AB84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AA782-23F4-9F97-573B-0C1C15C6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B611E-FD29-F3F2-34CF-EF0E24855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BFBC2-F1A1-2CDF-3591-F148D86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32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7107-5C94-85AD-AEF7-19ACF647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2550B-16D3-6E9F-513F-CD679CC6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AC38E-C80F-83D6-F61A-275B3B41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DF21C-D40C-7B3A-3FC3-D490EFF2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487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1A417-CE91-4BC0-EDBF-0410372D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E5F3A-0073-F914-ABF4-1120E5CD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0813-D879-069C-85B6-FC331904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393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7E4D67-B350-CE54-2351-D33FEBC37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297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2920-E038-7580-0911-8AB2E98F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EC26-E7BF-D95E-1970-41C3A7938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0A966-0E07-AAE6-B5CE-49A35D8FD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2344F-239C-B738-C93E-C0CA8D63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C811B-F5FF-A447-FC9F-DC26EBA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A7E01-F85E-DDF9-8439-19D1926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150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2084E-24FD-ADEF-F4D0-2DD02466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E36BE-48F2-17E2-9C5A-A9E970F04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2535-B5B1-5C85-80B0-55E46B15E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A6BE-4A2B-D849-A8FC-16B8833A0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2703F-F5D2-7372-7D1E-20501103B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320F3-01B6-406F-9DEC-0D5DF7482C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143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28.png"/><Relationship Id="rId5" Type="http://schemas.openxmlformats.org/officeDocument/2006/relationships/image" Target="../media/image12.png"/><Relationship Id="rId10" Type="http://schemas.openxmlformats.org/officeDocument/2006/relationships/image" Target="../media/image27.sv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D79C0971-45F3-5856-CE94-CCA7A8A03C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AA12BE-2097-3D98-3F21-92825330B0CC}"/>
              </a:ext>
            </a:extLst>
          </p:cNvPr>
          <p:cNvSpPr/>
          <p:nvPr/>
        </p:nvSpPr>
        <p:spPr>
          <a:xfrm>
            <a:off x="0" y="0"/>
            <a:ext cx="5296611" cy="6858000"/>
          </a:xfrm>
          <a:custGeom>
            <a:avLst/>
            <a:gdLst>
              <a:gd name="connsiteX0" fmla="*/ 0 w 5296611"/>
              <a:gd name="connsiteY0" fmla="*/ 0 h 6858000"/>
              <a:gd name="connsiteX1" fmla="*/ 5296611 w 5296611"/>
              <a:gd name="connsiteY1" fmla="*/ 0 h 6858000"/>
              <a:gd name="connsiteX2" fmla="*/ 3486339 w 5296611"/>
              <a:gd name="connsiteY2" fmla="*/ 6858000 h 6858000"/>
              <a:gd name="connsiteX3" fmla="*/ 0 w 52966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611" h="6858000">
                <a:moveTo>
                  <a:pt x="0" y="0"/>
                </a:moveTo>
                <a:lnTo>
                  <a:pt x="5296611" y="0"/>
                </a:lnTo>
                <a:lnTo>
                  <a:pt x="348633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70630-25B4-C144-EF8D-88D99DC5C115}"/>
              </a:ext>
            </a:extLst>
          </p:cNvPr>
          <p:cNvSpPr txBox="1"/>
          <p:nvPr/>
        </p:nvSpPr>
        <p:spPr>
          <a:xfrm>
            <a:off x="271847" y="2662184"/>
            <a:ext cx="411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err="1"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br>
              <a:rPr lang="en-IE" sz="3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8739F-1B0C-A2CA-7119-22E3D078EAD4}"/>
              </a:ext>
            </a:extLst>
          </p:cNvPr>
          <p:cNvSpPr txBox="1"/>
          <p:nvPr/>
        </p:nvSpPr>
        <p:spPr>
          <a:xfrm>
            <a:off x="271847" y="4075110"/>
            <a:ext cx="376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Group: </a:t>
            </a:r>
            <a:r>
              <a:rPr lang="en-IE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9D65F-43AF-D313-40AE-55FD6F21BA47}"/>
              </a:ext>
            </a:extLst>
          </p:cNvPr>
          <p:cNvSpPr txBox="1"/>
          <p:nvPr/>
        </p:nvSpPr>
        <p:spPr>
          <a:xfrm>
            <a:off x="271847" y="4417995"/>
            <a:ext cx="321287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Group Members:</a:t>
            </a:r>
          </a:p>
          <a:p>
            <a:r>
              <a:rPr lang="en-IE">
                <a:latin typeface="Arial" panose="020B0604020202020204" pitchFamily="34" charset="0"/>
                <a:cs typeface="Arial" panose="020B0604020202020204" pitchFamily="34" charset="0"/>
              </a:rPr>
              <a:t>Jeff Bowers</a:t>
            </a:r>
          </a:p>
          <a:p>
            <a:r>
              <a:rPr lang="en-IE" err="1">
                <a:latin typeface="Arial"/>
                <a:cs typeface="Arial"/>
              </a:rPr>
              <a:t>Dami</a:t>
            </a:r>
            <a:r>
              <a:rPr lang="en-IE">
                <a:latin typeface="Arial"/>
                <a:cs typeface="Arial"/>
              </a:rPr>
              <a:t> </a:t>
            </a:r>
            <a:r>
              <a:rPr lang="en-IE" err="1">
                <a:latin typeface="Arial"/>
                <a:cs typeface="Arial"/>
              </a:rPr>
              <a:t>Darimola</a:t>
            </a:r>
            <a:endParaRPr lang="en-IE">
              <a:latin typeface="Arial"/>
              <a:cs typeface="Arial"/>
            </a:endParaRPr>
          </a:p>
          <a:p>
            <a:r>
              <a:rPr lang="en-IE">
                <a:latin typeface="Arial"/>
                <a:cs typeface="Arial"/>
              </a:rPr>
              <a:t>Emma Flynn</a:t>
            </a:r>
          </a:p>
          <a:p>
            <a:r>
              <a:rPr lang="en-IE">
                <a:latin typeface="Arial"/>
                <a:cs typeface="Arial"/>
              </a:rPr>
              <a:t>Daniel Heather</a:t>
            </a:r>
          </a:p>
          <a:p>
            <a:r>
              <a:rPr lang="en-IE">
                <a:latin typeface="Arial"/>
                <a:cs typeface="Arial"/>
              </a:rPr>
              <a:t>Lauren McConnell</a:t>
            </a:r>
          </a:p>
          <a:p>
            <a:r>
              <a:rPr lang="en-IE">
                <a:latin typeface="Arial" panose="020B0604020202020204" pitchFamily="34" charset="0"/>
                <a:cs typeface="Arial" panose="020B0604020202020204" pitchFamily="34" charset="0"/>
              </a:rPr>
              <a:t>Cian Murray-Doyle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81945A-8E15-844D-B561-CC6C25FEEBB8}"/>
              </a:ext>
            </a:extLst>
          </p:cNvPr>
          <p:cNvSpPr/>
          <p:nvPr/>
        </p:nvSpPr>
        <p:spPr>
          <a:xfrm rot="887208">
            <a:off x="4425066" y="-388806"/>
            <a:ext cx="2055998" cy="763561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3CB7D-0E54-4BD7-5A5D-3C027B1A058D}"/>
              </a:ext>
            </a:extLst>
          </p:cNvPr>
          <p:cNvSpPr/>
          <p:nvPr/>
        </p:nvSpPr>
        <p:spPr>
          <a:xfrm rot="887208">
            <a:off x="6555734" y="-388806"/>
            <a:ext cx="2055998" cy="763561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CF57A-85E0-01A5-E4C2-5D7F7376D5E3}"/>
              </a:ext>
            </a:extLst>
          </p:cNvPr>
          <p:cNvSpPr txBox="1"/>
          <p:nvPr/>
        </p:nvSpPr>
        <p:spPr>
          <a:xfrm>
            <a:off x="271847" y="2084286"/>
            <a:ext cx="376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>
                <a:latin typeface="Arial" panose="020B0604020202020204" pitchFamily="34" charset="0"/>
                <a:cs typeface="Arial" panose="020B0604020202020204" pitchFamily="34" charset="0"/>
              </a:rPr>
              <a:t>MT412</a:t>
            </a:r>
          </a:p>
        </p:txBody>
      </p:sp>
      <p:pic>
        <p:nvPicPr>
          <p:cNvPr id="1026" name="Picture 2" descr="Oberstown Leadership Exploration &amp; Development Programme 2019 - DCU  Business School">
            <a:extLst>
              <a:ext uri="{FF2B5EF4-FFF2-40B4-BE49-F238E27FC236}">
                <a16:creationId xmlns:a16="http://schemas.microsoft.com/office/drawing/2014/main" id="{E4E482DC-5655-FC67-376C-B901C38F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29" y="-218534"/>
            <a:ext cx="3480725" cy="240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47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AD7-0907-405E-D39A-6E91D67C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FE4D9A7B-0885-4A94-9247-EA6C2B7B8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152F76-C475-A527-A3CB-C015CD97C1ED}"/>
              </a:ext>
            </a:extLst>
          </p:cNvPr>
          <p:cNvSpPr/>
          <p:nvPr/>
        </p:nvSpPr>
        <p:spPr>
          <a:xfrm>
            <a:off x="0" y="2371960"/>
            <a:ext cx="12191999" cy="448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123BFE-CB18-9B00-E0C0-6C6178EABA6E}"/>
              </a:ext>
            </a:extLst>
          </p:cNvPr>
          <p:cNvSpPr/>
          <p:nvPr/>
        </p:nvSpPr>
        <p:spPr>
          <a:xfrm rot="16200000">
            <a:off x="6067916" y="-5423791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773A8D-B627-3D87-5412-9E1040BBE6C5}"/>
              </a:ext>
            </a:extLst>
          </p:cNvPr>
          <p:cNvSpPr/>
          <p:nvPr/>
        </p:nvSpPr>
        <p:spPr>
          <a:xfrm rot="16200000">
            <a:off x="6067917" y="-5041985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41FCB-9341-0307-6284-63AEED3E19FF}"/>
              </a:ext>
            </a:extLst>
          </p:cNvPr>
          <p:cNvSpPr txBox="1"/>
          <p:nvPr/>
        </p:nvSpPr>
        <p:spPr>
          <a:xfrm>
            <a:off x="1008788" y="545026"/>
            <a:ext cx="6915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The Data</a:t>
            </a:r>
            <a:endParaRPr lang="en-IE" sz="4000" b="1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67BE3-C434-8B93-70A6-47D1C704EC46}"/>
              </a:ext>
            </a:extLst>
          </p:cNvPr>
          <p:cNvCxnSpPr>
            <a:cxnSpLocks/>
          </p:cNvCxnSpPr>
          <p:nvPr/>
        </p:nvCxnSpPr>
        <p:spPr>
          <a:xfrm>
            <a:off x="1008788" y="1252912"/>
            <a:ext cx="671450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AE000D-3ADC-75C4-B8EA-0387C41B25DA}"/>
              </a:ext>
            </a:extLst>
          </p:cNvPr>
          <p:cNvSpPr txBox="1"/>
          <p:nvPr/>
        </p:nvSpPr>
        <p:spPr>
          <a:xfrm>
            <a:off x="584173" y="3902171"/>
            <a:ext cx="166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5F4E88-548B-D9EC-21C0-1FE0953D509B}"/>
              </a:ext>
            </a:extLst>
          </p:cNvPr>
          <p:cNvSpPr txBox="1"/>
          <p:nvPr/>
        </p:nvSpPr>
        <p:spPr>
          <a:xfrm>
            <a:off x="5455854" y="3899865"/>
            <a:ext cx="129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D3ECC-35A7-21F1-1FEB-755E6F5390F1}"/>
              </a:ext>
            </a:extLst>
          </p:cNvPr>
          <p:cNvSpPr txBox="1"/>
          <p:nvPr/>
        </p:nvSpPr>
        <p:spPr>
          <a:xfrm>
            <a:off x="9950497" y="3899795"/>
            <a:ext cx="141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8D73A-3931-8733-3C6A-5ADA1E026A36}"/>
              </a:ext>
            </a:extLst>
          </p:cNvPr>
          <p:cNvSpPr txBox="1"/>
          <p:nvPr/>
        </p:nvSpPr>
        <p:spPr>
          <a:xfrm>
            <a:off x="7810220" y="3899795"/>
            <a:ext cx="11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C099A-6DC9-AA5F-1EFF-4540F75A7063}"/>
              </a:ext>
            </a:extLst>
          </p:cNvPr>
          <p:cNvSpPr txBox="1"/>
          <p:nvPr/>
        </p:nvSpPr>
        <p:spPr>
          <a:xfrm>
            <a:off x="3010093" y="3899795"/>
            <a:ext cx="125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7B8E3E-0DBF-91BB-A35B-6F0DE8E84008}"/>
              </a:ext>
            </a:extLst>
          </p:cNvPr>
          <p:cNvSpPr txBox="1"/>
          <p:nvPr/>
        </p:nvSpPr>
        <p:spPr>
          <a:xfrm>
            <a:off x="360236" y="4309483"/>
            <a:ext cx="2111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 panose="020B0604020202020204" pitchFamily="34" charset="0"/>
                <a:cs typeface="Arial" panose="020B0604020202020204" pitchFamily="34" charset="0"/>
              </a:rPr>
              <a:t>Contains 51,290 Transactions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07A0D-F0AB-501C-DBA3-003D9374FD4F}"/>
              </a:ext>
            </a:extLst>
          </p:cNvPr>
          <p:cNvSpPr txBox="1"/>
          <p:nvPr/>
        </p:nvSpPr>
        <p:spPr>
          <a:xfrm>
            <a:off x="5121918" y="4269127"/>
            <a:ext cx="211182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/>
                <a:cs typeface="Arial"/>
              </a:rPr>
              <a:t>17 Different Product Categories With 3,788 Unique Products</a:t>
            </a:r>
          </a:p>
          <a:p>
            <a:endParaRPr lang="en-IE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C2E444-51AC-D9C3-E70D-8DDE913C4C52}"/>
              </a:ext>
            </a:extLst>
          </p:cNvPr>
          <p:cNvSpPr txBox="1"/>
          <p:nvPr/>
        </p:nvSpPr>
        <p:spPr>
          <a:xfrm>
            <a:off x="9788347" y="4269127"/>
            <a:ext cx="2111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 panose="020B0604020202020204" pitchFamily="34" charset="0"/>
                <a:cs typeface="Arial" panose="020B0604020202020204" pitchFamily="34" charset="0"/>
              </a:rPr>
              <a:t>796 Unique Customers Across 3 Segments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AA65E6-302E-8146-6F85-A8E2CA912AE5}"/>
              </a:ext>
            </a:extLst>
          </p:cNvPr>
          <p:cNvSpPr txBox="1"/>
          <p:nvPr/>
        </p:nvSpPr>
        <p:spPr>
          <a:xfrm>
            <a:off x="7402696" y="4241870"/>
            <a:ext cx="2113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 panose="020B0604020202020204" pitchFamily="34" charset="0"/>
                <a:cs typeface="Arial" panose="020B0604020202020204" pitchFamily="34" charset="0"/>
              </a:rPr>
              <a:t>Transactions Span Across 3 Years 2012-2015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5C28CB-40B9-21FB-2E5A-82F139BA1632}"/>
              </a:ext>
            </a:extLst>
          </p:cNvPr>
          <p:cNvSpPr txBox="1"/>
          <p:nvPr/>
        </p:nvSpPr>
        <p:spPr>
          <a:xfrm>
            <a:off x="2629653" y="4266996"/>
            <a:ext cx="2111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 panose="020B0604020202020204" pitchFamily="34" charset="0"/>
                <a:cs typeface="Arial" panose="020B0604020202020204" pitchFamily="34" charset="0"/>
              </a:rPr>
              <a:t>Transactions In 165 Countries Across 23 Regions</a:t>
            </a:r>
          </a:p>
        </p:txBody>
      </p:sp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08C97873-43D2-C03F-3282-8D123556F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3768" y="3072353"/>
            <a:ext cx="914400" cy="914400"/>
          </a:xfrm>
          <a:prstGeom prst="rect">
            <a:avLst/>
          </a:prstGeom>
        </p:spPr>
      </p:pic>
      <p:pic>
        <p:nvPicPr>
          <p:cNvPr id="9" name="Graphic 8" descr="Inventory with solid fill">
            <a:extLst>
              <a:ext uri="{FF2B5EF4-FFF2-40B4-BE49-F238E27FC236}">
                <a16:creationId xmlns:a16="http://schemas.microsoft.com/office/drawing/2014/main" id="{2B2B1E80-37A3-F3C4-A53E-AD470AD85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235" y="3060859"/>
            <a:ext cx="914400" cy="914400"/>
          </a:xfrm>
          <a:prstGeom prst="rect">
            <a:avLst/>
          </a:prstGeom>
        </p:spPr>
      </p:pic>
      <p:pic>
        <p:nvPicPr>
          <p:cNvPr id="12" name="Graphic 11" descr="Transfer with solid fill">
            <a:extLst>
              <a:ext uri="{FF2B5EF4-FFF2-40B4-BE49-F238E27FC236}">
                <a16:creationId xmlns:a16="http://schemas.microsoft.com/office/drawing/2014/main" id="{0DB3CB38-4FD9-66DE-F96F-57741FCF5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398" y="3061738"/>
            <a:ext cx="914400" cy="914400"/>
          </a:xfrm>
          <a:prstGeom prst="rect">
            <a:avLst/>
          </a:prstGeom>
        </p:spPr>
      </p:pic>
      <p:pic>
        <p:nvPicPr>
          <p:cNvPr id="13" name="Graphic 12" descr="Monthly calendar with solid fill">
            <a:extLst>
              <a:ext uri="{FF2B5EF4-FFF2-40B4-BE49-F238E27FC236}">
                <a16:creationId xmlns:a16="http://schemas.microsoft.com/office/drawing/2014/main" id="{3687CFC2-27F9-8A76-40F5-8CD40AE6A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4618" y="3072353"/>
            <a:ext cx="914400" cy="914400"/>
          </a:xfrm>
          <a:prstGeom prst="rect">
            <a:avLst/>
          </a:prstGeom>
        </p:spPr>
      </p:pic>
      <p:pic>
        <p:nvPicPr>
          <p:cNvPr id="16" name="Graphic 15" descr="Customer review with solid fill">
            <a:extLst>
              <a:ext uri="{FF2B5EF4-FFF2-40B4-BE49-F238E27FC236}">
                <a16:creationId xmlns:a16="http://schemas.microsoft.com/office/drawing/2014/main" id="{8D6D84E9-FE3E-68E4-6AB3-C958E4B422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02804" y="3072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CAA4EC30-7870-2704-CDBF-F60E3C47B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37BA0-24FB-D437-DECC-7C9D851B56FF}"/>
              </a:ext>
            </a:extLst>
          </p:cNvPr>
          <p:cNvSpPr/>
          <p:nvPr/>
        </p:nvSpPr>
        <p:spPr>
          <a:xfrm>
            <a:off x="3238500" y="0"/>
            <a:ext cx="89535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729B0-77B1-00DA-2B54-EFC4A27D3CA9}"/>
              </a:ext>
            </a:extLst>
          </p:cNvPr>
          <p:cNvSpPr txBox="1"/>
          <p:nvPr/>
        </p:nvSpPr>
        <p:spPr>
          <a:xfrm>
            <a:off x="3422933" y="190391"/>
            <a:ext cx="49599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800" b="1">
                <a:latin typeface="Arial"/>
                <a:cs typeface="Arial"/>
              </a:rPr>
              <a:t>Why We Chose This Data</a:t>
            </a:r>
            <a:endParaRPr lang="en-US" sz="28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ED52-518B-BA5C-A4E8-F714337AC9AB}"/>
              </a:ext>
            </a:extLst>
          </p:cNvPr>
          <p:cNvCxnSpPr>
            <a:cxnSpLocks/>
          </p:cNvCxnSpPr>
          <p:nvPr/>
        </p:nvCxnSpPr>
        <p:spPr>
          <a:xfrm flipV="1">
            <a:off x="3422933" y="695880"/>
            <a:ext cx="4808532" cy="1773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AA494-8053-5727-0FF2-8C8225A282F8}"/>
              </a:ext>
            </a:extLst>
          </p:cNvPr>
          <p:cNvSpPr/>
          <p:nvPr/>
        </p:nvSpPr>
        <p:spPr>
          <a:xfrm rot="10800000">
            <a:off x="2465989" y="-50127"/>
            <a:ext cx="380737" cy="6908127"/>
          </a:xfrm>
          <a:custGeom>
            <a:avLst/>
            <a:gdLst>
              <a:gd name="connsiteX0" fmla="*/ 355015 w 380737"/>
              <a:gd name="connsiteY0" fmla="*/ 6908127 h 6908127"/>
              <a:gd name="connsiteX1" fmla="*/ 0 w 380737"/>
              <a:gd name="connsiteY1" fmla="*/ 6908127 h 6908127"/>
              <a:gd name="connsiteX2" fmla="*/ 0 w 380737"/>
              <a:gd name="connsiteY2" fmla="*/ 0 h 6908127"/>
              <a:gd name="connsiteX3" fmla="*/ 380737 w 380737"/>
              <a:gd name="connsiteY3" fmla="*/ 0 h 6908127"/>
              <a:gd name="connsiteX4" fmla="*/ 380737 w 380737"/>
              <a:gd name="connsiteY4" fmla="*/ 6869610 h 690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737" h="6908127">
                <a:moveTo>
                  <a:pt x="355015" y="6908127"/>
                </a:moveTo>
                <a:lnTo>
                  <a:pt x="0" y="6908127"/>
                </a:lnTo>
                <a:lnTo>
                  <a:pt x="0" y="0"/>
                </a:lnTo>
                <a:lnTo>
                  <a:pt x="380737" y="0"/>
                </a:lnTo>
                <a:lnTo>
                  <a:pt x="380737" y="6869610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0AAB50-9D82-A99A-735B-4D8643CE211B}"/>
              </a:ext>
            </a:extLst>
          </p:cNvPr>
          <p:cNvSpPr/>
          <p:nvPr/>
        </p:nvSpPr>
        <p:spPr>
          <a:xfrm rot="10800000">
            <a:off x="2850626" y="-50127"/>
            <a:ext cx="380737" cy="6908127"/>
          </a:xfrm>
          <a:custGeom>
            <a:avLst/>
            <a:gdLst>
              <a:gd name="connsiteX0" fmla="*/ 355015 w 380737"/>
              <a:gd name="connsiteY0" fmla="*/ 6908127 h 6908127"/>
              <a:gd name="connsiteX1" fmla="*/ 0 w 380737"/>
              <a:gd name="connsiteY1" fmla="*/ 6908127 h 6908127"/>
              <a:gd name="connsiteX2" fmla="*/ 0 w 380737"/>
              <a:gd name="connsiteY2" fmla="*/ 0 h 6908127"/>
              <a:gd name="connsiteX3" fmla="*/ 380737 w 380737"/>
              <a:gd name="connsiteY3" fmla="*/ 0 h 6908127"/>
              <a:gd name="connsiteX4" fmla="*/ 380737 w 380737"/>
              <a:gd name="connsiteY4" fmla="*/ 6869610 h 690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737" h="6908127">
                <a:moveTo>
                  <a:pt x="355015" y="6908127"/>
                </a:moveTo>
                <a:lnTo>
                  <a:pt x="0" y="6908127"/>
                </a:lnTo>
                <a:lnTo>
                  <a:pt x="0" y="0"/>
                </a:lnTo>
                <a:lnTo>
                  <a:pt x="380737" y="0"/>
                </a:lnTo>
                <a:lnTo>
                  <a:pt x="380737" y="6869610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32095-8A6D-C98F-DA51-FE7EC20CD631}"/>
              </a:ext>
            </a:extLst>
          </p:cNvPr>
          <p:cNvCxnSpPr>
            <a:cxnSpLocks/>
          </p:cNvCxnSpPr>
          <p:nvPr/>
        </p:nvCxnSpPr>
        <p:spPr>
          <a:xfrm>
            <a:off x="222240" y="4585133"/>
            <a:ext cx="2825086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24BFC7-4AF8-1F7D-DC27-671B42336365}"/>
              </a:ext>
            </a:extLst>
          </p:cNvPr>
          <p:cNvCxnSpPr>
            <a:cxnSpLocks/>
          </p:cNvCxnSpPr>
          <p:nvPr/>
        </p:nvCxnSpPr>
        <p:spPr>
          <a:xfrm>
            <a:off x="223571" y="2686127"/>
            <a:ext cx="2825086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09C7F7-82D9-0234-DB63-97C7A2F19F03}"/>
              </a:ext>
            </a:extLst>
          </p:cNvPr>
          <p:cNvSpPr txBox="1"/>
          <p:nvPr/>
        </p:nvSpPr>
        <p:spPr>
          <a:xfrm>
            <a:off x="3649620" y="1590402"/>
            <a:ext cx="724317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/>
                <a:cs typeface="Arial"/>
              </a:rPr>
              <a:t>Having such  a large number of transactions spanning across a time frame of 3 years allows us to accurately assess any trends that are occurring over 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5D09A-C5CA-05BE-9089-DE005A6170B7}"/>
              </a:ext>
            </a:extLst>
          </p:cNvPr>
          <p:cNvSpPr txBox="1"/>
          <p:nvPr/>
        </p:nvSpPr>
        <p:spPr>
          <a:xfrm>
            <a:off x="3422933" y="1116719"/>
            <a:ext cx="61706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Timeseries &amp; Transactio</a:t>
            </a:r>
            <a:r>
              <a:rPr lang="en-IE" sz="2600" b="1">
                <a:latin typeface="Arial" panose="020B0604020202020204" pitchFamily="34" charset="0"/>
                <a:cs typeface="Arial" panose="020B0604020202020204" pitchFamily="34" charset="0"/>
              </a:rPr>
              <a:t>n Count</a:t>
            </a:r>
            <a:endParaRPr lang="en-IE" sz="2600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19C90-4502-BF72-C345-4D2884E57698}"/>
              </a:ext>
            </a:extLst>
          </p:cNvPr>
          <p:cNvSpPr txBox="1"/>
          <p:nvPr/>
        </p:nvSpPr>
        <p:spPr>
          <a:xfrm>
            <a:off x="3422933" y="2872656"/>
            <a:ext cx="41896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00" b="1">
                <a:latin typeface="Arial" panose="020B0604020202020204" pitchFamily="34" charset="0"/>
                <a:cs typeface="Arial" panose="020B0604020202020204" pitchFamily="34" charset="0"/>
              </a:rPr>
              <a:t>Categorical Breakdowns</a:t>
            </a:r>
            <a:endParaRPr lang="en-IE" sz="2600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406AB-1E40-C5EA-ED58-580AC523E12B}"/>
              </a:ext>
            </a:extLst>
          </p:cNvPr>
          <p:cNvSpPr txBox="1"/>
          <p:nvPr/>
        </p:nvSpPr>
        <p:spPr>
          <a:xfrm>
            <a:off x="3422933" y="4638626"/>
            <a:ext cx="24248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600" b="1">
                <a:latin typeface="Arial" panose="020B0604020202020204" pitchFamily="34" charset="0"/>
                <a:cs typeface="Arial" panose="020B0604020202020204" pitchFamily="34" charset="0"/>
              </a:rPr>
              <a:t>Global Nature</a:t>
            </a:r>
            <a:endParaRPr lang="en-IE" sz="2600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B357355D-53E8-8746-0F0D-D201D24B1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474" y="1116719"/>
            <a:ext cx="1285920" cy="1285920"/>
          </a:xfrm>
          <a:prstGeom prst="rect">
            <a:avLst/>
          </a:prstGeom>
        </p:spPr>
      </p:pic>
      <p:pic>
        <p:nvPicPr>
          <p:cNvPr id="11" name="Graphic 10" descr="Pie chart with solid fill">
            <a:extLst>
              <a:ext uri="{FF2B5EF4-FFF2-40B4-BE49-F238E27FC236}">
                <a16:creationId xmlns:a16="http://schemas.microsoft.com/office/drawing/2014/main" id="{4EA9213B-55E1-0C81-3D24-9E70BC232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284" y="2931011"/>
            <a:ext cx="1285920" cy="1285920"/>
          </a:xfrm>
          <a:prstGeom prst="rect">
            <a:avLst/>
          </a:prstGeom>
        </p:spPr>
      </p:pic>
      <p:pic>
        <p:nvPicPr>
          <p:cNvPr id="17" name="Graphic 16" descr="Earth globe: Africa and Europe with solid fill">
            <a:extLst>
              <a:ext uri="{FF2B5EF4-FFF2-40B4-BE49-F238E27FC236}">
                <a16:creationId xmlns:a16="http://schemas.microsoft.com/office/drawing/2014/main" id="{179D630F-9E7C-D090-57B8-10B1461B1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84" y="4981916"/>
            <a:ext cx="1285920" cy="12859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5ED867-7CDF-F7A0-7F96-7A35C3A27A8B}"/>
              </a:ext>
            </a:extLst>
          </p:cNvPr>
          <p:cNvSpPr txBox="1"/>
          <p:nvPr/>
        </p:nvSpPr>
        <p:spPr>
          <a:xfrm>
            <a:off x="3649620" y="3311808"/>
            <a:ext cx="724317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/>
                <a:cs typeface="Arial"/>
              </a:rPr>
              <a:t>Data being broken down into market segment, product segment, region, state etc. allows for us to analyse the data based on categorical inputs.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CDB6F-FB3A-B9A4-5F25-FF2AF6BA0998}"/>
              </a:ext>
            </a:extLst>
          </p:cNvPr>
          <p:cNvSpPr txBox="1"/>
          <p:nvPr/>
        </p:nvSpPr>
        <p:spPr>
          <a:xfrm>
            <a:off x="3649620" y="5084903"/>
            <a:ext cx="724317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>
                <a:latin typeface="Arial"/>
                <a:cs typeface="Arial"/>
              </a:rPr>
              <a:t>Our data set covers every continent and over 165 countries, this allows for analysis to be specified to region, uncovering trends and insights specific to that market.</a:t>
            </a:r>
          </a:p>
        </p:txBody>
      </p:sp>
    </p:spTree>
    <p:extLst>
      <p:ext uri="{BB962C8B-B14F-4D97-AF65-F5344CB8AC3E}">
        <p14:creationId xmlns:p14="http://schemas.microsoft.com/office/powerpoint/2010/main" val="251840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AD7-0907-405E-D39A-6E91D67C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FE4D9A7B-0885-4A94-9247-EA6C2B7B8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152F76-C475-A527-A3CB-C015CD97C1ED}"/>
              </a:ext>
            </a:extLst>
          </p:cNvPr>
          <p:cNvSpPr/>
          <p:nvPr/>
        </p:nvSpPr>
        <p:spPr>
          <a:xfrm>
            <a:off x="0" y="2371960"/>
            <a:ext cx="12191999" cy="448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123BFE-CB18-9B00-E0C0-6C6178EABA6E}"/>
              </a:ext>
            </a:extLst>
          </p:cNvPr>
          <p:cNvSpPr/>
          <p:nvPr/>
        </p:nvSpPr>
        <p:spPr>
          <a:xfrm rot="16200000">
            <a:off x="6067916" y="-5423791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41FCB-9341-0307-6284-63AEED3E19FF}"/>
              </a:ext>
            </a:extLst>
          </p:cNvPr>
          <p:cNvSpPr txBox="1"/>
          <p:nvPr/>
        </p:nvSpPr>
        <p:spPr>
          <a:xfrm>
            <a:off x="1008788" y="545026"/>
            <a:ext cx="691583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000" b="1" dirty="0">
                <a:solidFill>
                  <a:schemeClr val="bg1"/>
                </a:solidFill>
                <a:latin typeface="Arial"/>
                <a:cs typeface="Arial"/>
              </a:rPr>
              <a:t>Power </a:t>
            </a:r>
            <a:r>
              <a:rPr lang="en-IE" sz="4000" b="1">
                <a:solidFill>
                  <a:schemeClr val="bg1"/>
                </a:solidFill>
                <a:latin typeface="Arial"/>
                <a:cs typeface="Arial"/>
              </a:rPr>
              <a:t>BI Collaboration</a:t>
            </a:r>
            <a:endParaRPr lang="en-IE" sz="40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67BE3-C434-8B93-70A6-47D1C704EC46}"/>
              </a:ext>
            </a:extLst>
          </p:cNvPr>
          <p:cNvCxnSpPr>
            <a:cxnSpLocks/>
          </p:cNvCxnSpPr>
          <p:nvPr/>
        </p:nvCxnSpPr>
        <p:spPr>
          <a:xfrm>
            <a:off x="1008788" y="1252912"/>
            <a:ext cx="671450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8BDC3-F956-FBCA-37B0-8D7C16FFA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1" y="3185448"/>
            <a:ext cx="8540529" cy="2859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109CB-0AD8-73D3-0915-A0D97A444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5" y="2371960"/>
            <a:ext cx="2533322" cy="45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AD7-0907-405E-D39A-6E91D67C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FE4D9A7B-0885-4A94-9247-EA6C2B7B8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152F76-C475-A527-A3CB-C015CD97C1ED}"/>
              </a:ext>
            </a:extLst>
          </p:cNvPr>
          <p:cNvSpPr/>
          <p:nvPr/>
        </p:nvSpPr>
        <p:spPr>
          <a:xfrm>
            <a:off x="0" y="2371960"/>
            <a:ext cx="12191999" cy="448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123BFE-CB18-9B00-E0C0-6C6178EABA6E}"/>
              </a:ext>
            </a:extLst>
          </p:cNvPr>
          <p:cNvSpPr/>
          <p:nvPr/>
        </p:nvSpPr>
        <p:spPr>
          <a:xfrm rot="16200000">
            <a:off x="6067916" y="-5423791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41FCB-9341-0307-6284-63AEED3E19FF}"/>
              </a:ext>
            </a:extLst>
          </p:cNvPr>
          <p:cNvSpPr txBox="1"/>
          <p:nvPr/>
        </p:nvSpPr>
        <p:spPr>
          <a:xfrm>
            <a:off x="1008788" y="545026"/>
            <a:ext cx="691583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000" b="1">
                <a:solidFill>
                  <a:schemeClr val="bg1"/>
                </a:solidFill>
                <a:latin typeface="Arial"/>
                <a:cs typeface="Arial"/>
              </a:rPr>
              <a:t>Data Transformation</a:t>
            </a:r>
            <a:endParaRPr lang="en-IE" sz="4000" b="1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67BE3-C434-8B93-70A6-47D1C704EC46}"/>
              </a:ext>
            </a:extLst>
          </p:cNvPr>
          <p:cNvCxnSpPr>
            <a:cxnSpLocks/>
          </p:cNvCxnSpPr>
          <p:nvPr/>
        </p:nvCxnSpPr>
        <p:spPr>
          <a:xfrm>
            <a:off x="1008788" y="1252912"/>
            <a:ext cx="671450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414932-4426-1CA0-EE2C-0B37AD84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847"/>
            <a:ext cx="7772400" cy="4830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5782F-3810-95F0-374E-B0C846795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46" y="2040853"/>
            <a:ext cx="3836275" cy="48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6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AD7-0907-405E-D39A-6E91D67C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FE4D9A7B-0885-4A94-9247-EA6C2B7B8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152F76-C475-A527-A3CB-C015CD97C1ED}"/>
              </a:ext>
            </a:extLst>
          </p:cNvPr>
          <p:cNvSpPr/>
          <p:nvPr/>
        </p:nvSpPr>
        <p:spPr>
          <a:xfrm>
            <a:off x="0" y="2371960"/>
            <a:ext cx="12191999" cy="448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123BFE-CB18-9B00-E0C0-6C6178EABA6E}"/>
              </a:ext>
            </a:extLst>
          </p:cNvPr>
          <p:cNvSpPr/>
          <p:nvPr/>
        </p:nvSpPr>
        <p:spPr>
          <a:xfrm rot="16200000">
            <a:off x="6067916" y="-5423791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773A8D-B627-3D87-5412-9E1040BBE6C5}"/>
              </a:ext>
            </a:extLst>
          </p:cNvPr>
          <p:cNvSpPr/>
          <p:nvPr/>
        </p:nvSpPr>
        <p:spPr>
          <a:xfrm rot="16200000">
            <a:off x="6067917" y="-5041985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41FCB-9341-0307-6284-63AEED3E19FF}"/>
              </a:ext>
            </a:extLst>
          </p:cNvPr>
          <p:cNvSpPr txBox="1"/>
          <p:nvPr/>
        </p:nvSpPr>
        <p:spPr>
          <a:xfrm>
            <a:off x="1008788" y="545026"/>
            <a:ext cx="691583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000" b="1">
                <a:solidFill>
                  <a:schemeClr val="bg1"/>
                </a:solidFill>
                <a:latin typeface="Arial"/>
                <a:cs typeface="Arial"/>
              </a:rPr>
              <a:t>Data Transformation</a:t>
            </a:r>
            <a:endParaRPr lang="en-IE" sz="4000" b="1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67BE3-C434-8B93-70A6-47D1C704EC46}"/>
              </a:ext>
            </a:extLst>
          </p:cNvPr>
          <p:cNvCxnSpPr>
            <a:cxnSpLocks/>
          </p:cNvCxnSpPr>
          <p:nvPr/>
        </p:nvCxnSpPr>
        <p:spPr>
          <a:xfrm>
            <a:off x="1008788" y="1252912"/>
            <a:ext cx="671450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4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AD7-0907-405E-D39A-6E91D67CA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FE4D9A7B-0885-4A94-9247-EA6C2B7B8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152F76-C475-A527-A3CB-C015CD97C1ED}"/>
              </a:ext>
            </a:extLst>
          </p:cNvPr>
          <p:cNvSpPr/>
          <p:nvPr/>
        </p:nvSpPr>
        <p:spPr>
          <a:xfrm>
            <a:off x="0" y="2500491"/>
            <a:ext cx="12191999" cy="448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5123BFE-CB18-9B00-E0C0-6C6178EABA6E}"/>
              </a:ext>
            </a:extLst>
          </p:cNvPr>
          <p:cNvSpPr/>
          <p:nvPr/>
        </p:nvSpPr>
        <p:spPr>
          <a:xfrm rot="16200000">
            <a:off x="6067916" y="-5423791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773A8D-B627-3D87-5412-9E1040BBE6C5}"/>
              </a:ext>
            </a:extLst>
          </p:cNvPr>
          <p:cNvSpPr/>
          <p:nvPr/>
        </p:nvSpPr>
        <p:spPr>
          <a:xfrm rot="16200000">
            <a:off x="6067917" y="-5041985"/>
            <a:ext cx="386363" cy="14389092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641FCB-9341-0307-6284-63AEED3E19FF}"/>
              </a:ext>
            </a:extLst>
          </p:cNvPr>
          <p:cNvSpPr txBox="1"/>
          <p:nvPr/>
        </p:nvSpPr>
        <p:spPr>
          <a:xfrm>
            <a:off x="900398" y="427016"/>
            <a:ext cx="81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Key Performance Indicators</a:t>
            </a:r>
            <a:endParaRPr lang="en-IE" sz="4000" b="1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67BE3-C434-8B93-70A6-47D1C704EC46}"/>
              </a:ext>
            </a:extLst>
          </p:cNvPr>
          <p:cNvCxnSpPr>
            <a:cxnSpLocks/>
          </p:cNvCxnSpPr>
          <p:nvPr/>
        </p:nvCxnSpPr>
        <p:spPr>
          <a:xfrm>
            <a:off x="1008788" y="1252912"/>
            <a:ext cx="6714508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AE000D-3ADC-75C4-B8EA-0387C41B25DA}"/>
              </a:ext>
            </a:extLst>
          </p:cNvPr>
          <p:cNvSpPr txBox="1"/>
          <p:nvPr/>
        </p:nvSpPr>
        <p:spPr>
          <a:xfrm>
            <a:off x="469621" y="4056144"/>
            <a:ext cx="28675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latin typeface="Arial"/>
                <a:cs typeface="Arial"/>
              </a:rPr>
              <a:t>Sales Performance 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D3ECC-35A7-21F1-1FEB-755E6F5390F1}"/>
              </a:ext>
            </a:extLst>
          </p:cNvPr>
          <p:cNvSpPr txBox="1"/>
          <p:nvPr/>
        </p:nvSpPr>
        <p:spPr>
          <a:xfrm>
            <a:off x="8799310" y="4058649"/>
            <a:ext cx="26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Customer Satisfaction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C099A-6DC9-AA5F-1EFF-4540F75A7063}"/>
              </a:ext>
            </a:extLst>
          </p:cNvPr>
          <p:cNvSpPr txBox="1"/>
          <p:nvPr/>
        </p:nvSpPr>
        <p:spPr>
          <a:xfrm>
            <a:off x="4555150" y="4066172"/>
            <a:ext cx="25355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latin typeface="Arial"/>
                <a:cs typeface="Arial"/>
              </a:rPr>
              <a:t>Product Profitability</a:t>
            </a:r>
            <a:endParaRPr lang="en-IE" b="1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 descr="Customer review with solid fill">
            <a:extLst>
              <a:ext uri="{FF2B5EF4-FFF2-40B4-BE49-F238E27FC236}">
                <a16:creationId xmlns:a16="http://schemas.microsoft.com/office/drawing/2014/main" id="{8D6D84E9-FE3E-68E4-6AB3-C958E4B42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6704" y="2941833"/>
            <a:ext cx="914400" cy="914400"/>
          </a:xfrm>
          <a:prstGeom prst="rect">
            <a:avLst/>
          </a:prstGeom>
        </p:spPr>
      </p:pic>
      <p:pic>
        <p:nvPicPr>
          <p:cNvPr id="4" name="Graphic 3" descr="Pie chart with solid fill">
            <a:extLst>
              <a:ext uri="{FF2B5EF4-FFF2-40B4-BE49-F238E27FC236}">
                <a16:creationId xmlns:a16="http://schemas.microsoft.com/office/drawing/2014/main" id="{139AC0EE-3B3B-BB3E-8AFB-AA035CF8F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5118" y="2789839"/>
            <a:ext cx="1285920" cy="1285920"/>
          </a:xfrm>
          <a:prstGeom prst="rect">
            <a:avLst/>
          </a:prstGeom>
        </p:spPr>
      </p:pic>
      <p:pic>
        <p:nvPicPr>
          <p:cNvPr id="8" name="Graphic 7" descr="Upward trend with solid fill">
            <a:extLst>
              <a:ext uri="{FF2B5EF4-FFF2-40B4-BE49-F238E27FC236}">
                <a16:creationId xmlns:a16="http://schemas.microsoft.com/office/drawing/2014/main" id="{EF1F5DC1-E49A-1A5D-E349-7F6ECE6CDB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788" y="2874346"/>
            <a:ext cx="1109308" cy="1109308"/>
          </a:xfrm>
          <a:prstGeom prst="rect">
            <a:avLst/>
          </a:prstGeom>
        </p:spPr>
      </p:pic>
      <p:pic>
        <p:nvPicPr>
          <p:cNvPr id="17" name="Graphic 16" descr="Continuous Improvement with solid fill">
            <a:extLst>
              <a:ext uri="{FF2B5EF4-FFF2-40B4-BE49-F238E27FC236}">
                <a16:creationId xmlns:a16="http://schemas.microsoft.com/office/drawing/2014/main" id="{9D2242FA-899B-0FB4-CC95-CE954E585F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6163" y="4680786"/>
            <a:ext cx="1559696" cy="15596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9B97D4-3A38-9875-8A54-4E9B7B34C414}"/>
              </a:ext>
            </a:extLst>
          </p:cNvPr>
          <p:cNvSpPr txBox="1"/>
          <p:nvPr/>
        </p:nvSpPr>
        <p:spPr>
          <a:xfrm>
            <a:off x="2114769" y="5988733"/>
            <a:ext cx="2809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latin typeface="Arial"/>
                <a:cs typeface="Arial"/>
              </a:rPr>
              <a:t>Customer Retention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CEACC-1E05-8F2D-751F-F7CE7922ADA5}"/>
              </a:ext>
            </a:extLst>
          </p:cNvPr>
          <p:cNvSpPr txBox="1"/>
          <p:nvPr/>
        </p:nvSpPr>
        <p:spPr>
          <a:xfrm>
            <a:off x="7086473" y="5992906"/>
            <a:ext cx="28090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b="1">
                <a:latin typeface="Arial"/>
                <a:cs typeface="Arial"/>
              </a:rPr>
              <a:t>Shipment Mode</a:t>
            </a:r>
            <a:endParaRPr lang="en-US"/>
          </a:p>
        </p:txBody>
      </p:sp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CA470114-5A36-0978-254C-648E5112C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8700" y="4950009"/>
            <a:ext cx="1021053" cy="10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2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AF151C2A-85F0-0CE4-0B32-F66C8656C8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14" b="10514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8600D-8F0F-3907-2A46-0BD310F6B975}"/>
              </a:ext>
            </a:extLst>
          </p:cNvPr>
          <p:cNvSpPr/>
          <p:nvPr/>
        </p:nvSpPr>
        <p:spPr>
          <a:xfrm>
            <a:off x="6095999" y="-1"/>
            <a:ext cx="60960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E" sz="1800">
                <a:effectLst/>
                <a:latin typeface="Calibri" panose="020F0502020204030204" pitchFamily="34" charset="0"/>
              </a:rPr>
              <a:t>Big spenders make up 55.21% of customers and return the least amount.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E" sz="1800">
                <a:effectLst/>
                <a:latin typeface="Calibri" panose="020F0502020204030204" pitchFamily="34" charset="0"/>
              </a:rPr>
              <a:t>It may be worthwhile to offer discounts to these customers and perhaps loyalty bonuses.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BE288A-DB22-E11E-138A-42ECB6BD3024}"/>
              </a:ext>
            </a:extLst>
          </p:cNvPr>
          <p:cNvSpPr/>
          <p:nvPr/>
        </p:nvSpPr>
        <p:spPr>
          <a:xfrm rot="10800000">
            <a:off x="5329275" y="-581748"/>
            <a:ext cx="380737" cy="8021496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481FD6-7ACA-6A79-AE1B-638438FB30E0}"/>
              </a:ext>
            </a:extLst>
          </p:cNvPr>
          <p:cNvSpPr/>
          <p:nvPr/>
        </p:nvSpPr>
        <p:spPr>
          <a:xfrm rot="10800000">
            <a:off x="5713912" y="-581748"/>
            <a:ext cx="380737" cy="8021496"/>
          </a:xfrm>
          <a:custGeom>
            <a:avLst/>
            <a:gdLst>
              <a:gd name="connsiteX0" fmla="*/ 0 w 2055998"/>
              <a:gd name="connsiteY0" fmla="*/ 542712 h 7635612"/>
              <a:gd name="connsiteX1" fmla="*/ 2055998 w 2055998"/>
              <a:gd name="connsiteY1" fmla="*/ 0 h 7635612"/>
              <a:gd name="connsiteX2" fmla="*/ 2055998 w 2055998"/>
              <a:gd name="connsiteY2" fmla="*/ 7092901 h 7635612"/>
              <a:gd name="connsiteX3" fmla="*/ 0 w 2055998"/>
              <a:gd name="connsiteY3" fmla="*/ 7635612 h 763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5998" h="7635612">
                <a:moveTo>
                  <a:pt x="0" y="542712"/>
                </a:moveTo>
                <a:lnTo>
                  <a:pt x="2055998" y="0"/>
                </a:lnTo>
                <a:lnTo>
                  <a:pt x="2055998" y="7092901"/>
                </a:lnTo>
                <a:lnTo>
                  <a:pt x="0" y="7635612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D72CA-AD8E-56D7-9E91-D1DFB20ADBB0}"/>
              </a:ext>
            </a:extLst>
          </p:cNvPr>
          <p:cNvCxnSpPr>
            <a:cxnSpLocks/>
          </p:cNvCxnSpPr>
          <p:nvPr/>
        </p:nvCxnSpPr>
        <p:spPr>
          <a:xfrm flipV="1">
            <a:off x="6293015" y="913970"/>
            <a:ext cx="4808532" cy="1773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069561-85EE-1622-D9C0-9B0F290C015D}"/>
              </a:ext>
            </a:extLst>
          </p:cNvPr>
          <p:cNvSpPr txBox="1"/>
          <p:nvPr/>
        </p:nvSpPr>
        <p:spPr>
          <a:xfrm>
            <a:off x="6217317" y="371252"/>
            <a:ext cx="49599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800" b="1">
                <a:latin typeface="Arial"/>
                <a:cs typeface="Arial"/>
              </a:rPr>
              <a:t>Conclusion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0034C-A5D9-51B9-2DB1-246A4CE7903D}"/>
              </a:ext>
            </a:extLst>
          </p:cNvPr>
          <p:cNvSpPr txBox="1"/>
          <p:nvPr/>
        </p:nvSpPr>
        <p:spPr>
          <a:xfrm>
            <a:off x="7816942" y="3317408"/>
            <a:ext cx="203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Tools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B313C-553C-200B-3E4B-2D2E9FF371D4}"/>
              </a:ext>
            </a:extLst>
          </p:cNvPr>
          <p:cNvSpPr txBox="1"/>
          <p:nvPr/>
        </p:nvSpPr>
        <p:spPr>
          <a:xfrm>
            <a:off x="7816942" y="5260497"/>
            <a:ext cx="363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EE732-4A37-B18E-6E5C-8ACB73B05067}"/>
              </a:ext>
            </a:extLst>
          </p:cNvPr>
          <p:cNvSpPr txBox="1"/>
          <p:nvPr/>
        </p:nvSpPr>
        <p:spPr>
          <a:xfrm>
            <a:off x="7816942" y="1543288"/>
            <a:ext cx="4060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General Overview</a:t>
            </a:r>
          </a:p>
        </p:txBody>
      </p:sp>
      <p:pic>
        <p:nvPicPr>
          <p:cNvPr id="9" name="Graphic 8" descr="Mining tools with solid fill">
            <a:extLst>
              <a:ext uri="{FF2B5EF4-FFF2-40B4-BE49-F238E27FC236}">
                <a16:creationId xmlns:a16="http://schemas.microsoft.com/office/drawing/2014/main" id="{B87F6515-53DF-3650-9210-DB3CD2EB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979" y="3152664"/>
            <a:ext cx="972000" cy="972000"/>
          </a:xfrm>
          <a:prstGeom prst="rect">
            <a:avLst/>
          </a:prstGeom>
        </p:spPr>
      </p:pic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9DE3EFC4-3B9A-E13F-F387-346F4DFA1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4606" y="5005330"/>
            <a:ext cx="972000" cy="972000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6F122A96-2F74-417A-3A7D-E7466F0AF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4606" y="1337746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Widescreen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cian murray</dc:creator>
  <cp:lastModifiedBy>Jeff Bowers</cp:lastModifiedBy>
  <cp:revision>3</cp:revision>
  <dcterms:created xsi:type="dcterms:W3CDTF">2024-02-15T19:02:19Z</dcterms:created>
  <dcterms:modified xsi:type="dcterms:W3CDTF">2024-03-26T11:48:08Z</dcterms:modified>
</cp:coreProperties>
</file>